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4" r:id="rId14"/>
    <p:sldId id="269" r:id="rId15"/>
    <p:sldId id="270" r:id="rId16"/>
    <p:sldId id="275" r:id="rId17"/>
    <p:sldId id="288" r:id="rId18"/>
    <p:sldId id="276" r:id="rId19"/>
    <p:sldId id="289" r:id="rId20"/>
    <p:sldId id="278" r:id="rId21"/>
    <p:sldId id="290" r:id="rId22"/>
    <p:sldId id="277" r:id="rId23"/>
    <p:sldId id="291" r:id="rId24"/>
    <p:sldId id="279" r:id="rId25"/>
    <p:sldId id="280" r:id="rId26"/>
    <p:sldId id="281" r:id="rId27"/>
    <p:sldId id="292" r:id="rId28"/>
    <p:sldId id="282" r:id="rId29"/>
    <p:sldId id="293" r:id="rId30"/>
    <p:sldId id="283" r:id="rId31"/>
    <p:sldId id="284" r:id="rId32"/>
    <p:sldId id="285" r:id="rId33"/>
    <p:sldId id="286" r:id="rId34"/>
    <p:sldId id="287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273" r:id="rId52"/>
    <p:sldId id="311" r:id="rId53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Shape 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6060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5624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979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1218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5224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5714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115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100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8956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8240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0706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0202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0200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58243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54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81426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06205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82520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10075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8047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98557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74635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82266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60006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3224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6056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88382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93079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9853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81439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44555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84630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44918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10102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642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051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ESTI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4" y="1"/>
            <a:ext cx="9269582" cy="687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528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68580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-3091833" y="-1248464"/>
            <a:ext cx="914400" cy="1219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8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5478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ÍTULO ESTI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3" y="0"/>
            <a:ext cx="9269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022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ESTI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4988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482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6ED06-8CF3-4CDD-A258-C7E2720A5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36B2C5-142E-44D7-8AEB-AAAA6194C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F6AA00-CD9F-40F1-9630-AEB9BC64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01899A-B885-4EB6-9B52-95A4453C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39EEF8-A132-492E-919C-4568EBF8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05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7651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ESTI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in títul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02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66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248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ÍTULO ESTI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5" y="0"/>
            <a:ext cx="9256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4870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135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R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in título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69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7493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RAL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mplate_PPT_Mesa de trabajo 24 copia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38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6589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RAL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mplate_PPT_Mesa de trabajo 24 copia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38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6752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ÍTULO ESTI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79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6696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50702" y="6334683"/>
            <a:ext cx="1493298" cy="523317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r"/>
            <a:r>
              <a:rPr lang="es-ES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GC-F-004 V.01</a:t>
            </a:r>
          </a:p>
        </p:txBody>
      </p:sp>
    </p:spTree>
    <p:extLst>
      <p:ext uri="{BB962C8B-B14F-4D97-AF65-F5344CB8AC3E}">
        <p14:creationId xmlns:p14="http://schemas.microsoft.com/office/powerpoint/2010/main" val="1288323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png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1.doc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png"/><Relationship Id="rId5" Type="http://schemas.openxmlformats.org/officeDocument/2006/relationships/image" Target="../media/image28.emf"/><Relationship Id="rId4" Type="http://schemas.openxmlformats.org/officeDocument/2006/relationships/package" Target="../embeddings/Microsoft_Word_Document2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png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3.doc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png"/><Relationship Id="rId5" Type="http://schemas.openxmlformats.org/officeDocument/2006/relationships/image" Target="../media/image30.emf"/><Relationship Id="rId4" Type="http://schemas.openxmlformats.org/officeDocument/2006/relationships/package" Target="../embeddings/Microsoft_Word_Document4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png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5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5.png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6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5.png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7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5.png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8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5.png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9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245012" y="3050345"/>
            <a:ext cx="5105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Proyecto </a:t>
            </a:r>
            <a:r>
              <a:rPr lang="en-US" sz="3200" b="1" dirty="0">
                <a:solidFill>
                  <a:schemeClr val="bg1"/>
                </a:solidFill>
              </a:rPr>
              <a:t>Cuarto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Trimestre ADSI Nocturno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 idx="4294967295"/>
          </p:nvPr>
        </p:nvSpPr>
        <p:spPr>
          <a:xfrm>
            <a:off x="457200" y="1002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TECNICAS DE LEVANTAMIENTO DE </a:t>
            </a:r>
            <a:r>
              <a:rPr lang="en-US" sz="3200" dirty="0">
                <a:solidFill>
                  <a:schemeClr val="bg1"/>
                </a:solidFill>
              </a:rPr>
              <a:t>INFORMACIÓN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Noto Sans Symbols"/>
              <a:buChar char="❖"/>
            </a:pPr>
            <a:r>
              <a:rPr lang="en-US" sz="2400" b="1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ENTREVISTA DIRECTA</a:t>
            </a: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: Las conversaciones que se han tenido con los diferentes administradores de parqueadero se a confirmado varias características que tienen en común y procesos con los que no cuentan.</a:t>
            </a:r>
            <a:endParaRPr sz="2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	No cuentan con cámaras instaladas</a:t>
            </a:r>
            <a:endParaRPr sz="2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	No hay asignación de espacios fijos</a:t>
            </a:r>
            <a:endParaRPr sz="2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	Se lleva una tabla en Word con los datos de fecha, placa, Hora De Entrada Y salida, en algunos casos se hace de forma manual.</a:t>
            </a:r>
            <a:endParaRPr sz="2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7EA6D4-332A-4C09-BC1A-FA3AA0111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11348" cy="13434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OBSERVACION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800"/>
              <a:buFont typeface="Noto Sans Symbols"/>
              <a:buChar char="❖"/>
            </a:pPr>
            <a:r>
              <a:rPr lang="en-US" sz="2800" b="1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OBSERVACION</a:t>
            </a:r>
            <a:r>
              <a:rPr lang="en-US" sz="2800" b="0" i="0" u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: Al realizar los recorridos por los diferentes parqueaderos se obtiene la siguiente información:</a:t>
            </a:r>
            <a:endParaRPr sz="2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❖"/>
            </a:pPr>
            <a:r>
              <a:rPr lang="en-US" sz="2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Cuáles son los procesos del parqueadero, cuáles son sus características, y cómo influye este en los demás.</a:t>
            </a:r>
            <a:endParaRPr sz="2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❖"/>
            </a:pPr>
            <a:r>
              <a:rPr lang="en-US" sz="2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capacidad y estado del parqueadero</a:t>
            </a: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9D4E0F-22D3-4E1A-9C52-8817C3943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9" y="0"/>
            <a:ext cx="1474593" cy="14745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4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MAPA DE PROCESOS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0BEF843-0420-4FB2-9B3E-95369DE0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8827"/>
            <a:ext cx="9144000" cy="43100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CE1672B-0508-40FE-9ADF-01D013108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9" y="0"/>
            <a:ext cx="1474593" cy="147459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457200" y="1047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rgbClr val="92D050"/>
                </a:solidFill>
              </a:rPr>
              <a:t> </a:t>
            </a:r>
            <a:r>
              <a:rPr lang="es-419" dirty="0">
                <a:solidFill>
                  <a:schemeClr val="bg1"/>
                </a:solidFill>
              </a:rPr>
              <a:t>INVENTARIO DE IMPLEMENTACION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BC82169-3BE2-4933-93ED-6AA411D70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80" y="2519362"/>
            <a:ext cx="8229600" cy="324600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A1332E0-9D2E-4D31-A604-710A148BA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9" y="0"/>
            <a:ext cx="1474593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94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89078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4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HARDWARE Y SOFWARE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24" name="Shape 124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 l="42440" t="43272" r="24850" b="28725"/>
          <a:stretch/>
        </p:blipFill>
        <p:spPr>
          <a:xfrm>
            <a:off x="0" y="1700213"/>
            <a:ext cx="6048375" cy="31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DCEB796-256E-4C72-8DC5-0E4E93E5B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2" y="1"/>
            <a:ext cx="1181686" cy="13118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4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HARDWARE Y SOFWARE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31" name="Shape 131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 l="39265" t="43587" r="24058" b="16636"/>
          <a:stretch/>
        </p:blipFill>
        <p:spPr>
          <a:xfrm>
            <a:off x="0" y="1557338"/>
            <a:ext cx="6840538" cy="439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5CC5DA4-03EF-4211-9A10-097C4D42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" y="0"/>
            <a:ext cx="1090052" cy="13082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128979" y="131371"/>
            <a:ext cx="901502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rgbClr val="92D050"/>
                </a:solidFill>
              </a:rPr>
              <a:t>      </a:t>
            </a:r>
            <a:r>
              <a:rPr lang="es-419" dirty="0">
                <a:solidFill>
                  <a:schemeClr val="bg1"/>
                </a:solidFill>
              </a:rPr>
              <a:t>REQUERIMIENTOS      FUNCIONALES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554A4FD3-B598-4543-808C-ADEA58042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522511"/>
              </p:ext>
            </p:extLst>
          </p:nvPr>
        </p:nvGraphicFramePr>
        <p:xfrm>
          <a:off x="1190625" y="1417637"/>
          <a:ext cx="6762750" cy="4890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Document" r:id="rId4" imgW="5399690" imgH="8423574" progId="Word.Document.12">
                  <p:embed/>
                </p:oleObj>
              </mc:Choice>
              <mc:Fallback>
                <p:oleObj name="Document" r:id="rId4" imgW="5399690" imgH="842357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0625" y="1417637"/>
                        <a:ext cx="6762750" cy="4890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C1A691C3-35AC-4822-8397-3425782F0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79" y="0"/>
            <a:ext cx="1274371" cy="12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62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82296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rgbClr val="92D050"/>
                </a:solidFill>
              </a:rPr>
              <a:t>        </a:t>
            </a:r>
            <a:r>
              <a:rPr lang="es-419" dirty="0">
                <a:solidFill>
                  <a:schemeClr val="bg1"/>
                </a:solidFill>
              </a:rPr>
              <a:t>DIAGRAMA DE CASOS DE USO EXTENDIDO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6123081-F4E3-4BFA-9D3A-5655FD399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70" y="1698625"/>
            <a:ext cx="7435122" cy="461223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8A098EE-C3C1-4EB3-9161-082229E49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73" y="0"/>
            <a:ext cx="1055077" cy="13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78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126609"/>
            <a:ext cx="8229600" cy="1147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rgbClr val="92D050"/>
                </a:solidFill>
              </a:rPr>
              <a:t>     </a:t>
            </a:r>
            <a:r>
              <a:rPr lang="es-419" dirty="0">
                <a:solidFill>
                  <a:schemeClr val="bg1"/>
                </a:solidFill>
              </a:rPr>
              <a:t>REQUERIMIENTOS FUNCIONALES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62111263-9D39-4C6D-A375-8D428576B2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818260"/>
              </p:ext>
            </p:extLst>
          </p:nvPr>
        </p:nvGraphicFramePr>
        <p:xfrm>
          <a:off x="1190625" y="1417637"/>
          <a:ext cx="6762750" cy="491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Document" r:id="rId4" imgW="5399690" imgH="7366889" progId="Word.Document.12">
                  <p:embed/>
                </p:oleObj>
              </mc:Choice>
              <mc:Fallback>
                <p:oleObj name="Document" r:id="rId4" imgW="5399690" imgH="736688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0625" y="1417637"/>
                        <a:ext cx="6762750" cy="4916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2032127F-5358-49A4-861A-42EB87C4E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79" y="0"/>
            <a:ext cx="1274371" cy="12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31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140677"/>
            <a:ext cx="8229600" cy="1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rgbClr val="92D050"/>
                </a:solidFill>
              </a:rPr>
              <a:t>       </a:t>
            </a:r>
            <a:r>
              <a:rPr lang="es-419" dirty="0">
                <a:solidFill>
                  <a:schemeClr val="bg1"/>
                </a:solidFill>
              </a:rPr>
              <a:t>DIAGRAMA DE CASOS DE USO EXTENDIDO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Imagen 5" descr="C:\Users\SENA.DESKTOP-L0GLE2A\Downloads\DIAGRAMA CASO DE USO 2.jpg">
            <a:extLst>
              <a:ext uri="{FF2B5EF4-FFF2-40B4-BE49-F238E27FC236}">
                <a16:creationId xmlns:a16="http://schemas.microsoft.com/office/drawing/2014/main" id="{7DD82F1E-97A3-4736-A7F1-C541BF5B5B4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20" y="1861819"/>
            <a:ext cx="7802379" cy="4721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1287788-269E-4F38-90DC-8872084B5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153552" cy="12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54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 idx="4294967295"/>
          </p:nvPr>
        </p:nvSpPr>
        <p:spPr>
          <a:xfrm>
            <a:off x="0" y="188913"/>
            <a:ext cx="690086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PARKING LOT I.S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43378B-AC35-43BD-8357-B7529C5F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532" y="1944859"/>
            <a:ext cx="3530989" cy="353098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0D4B46A-511F-4570-B51B-4785DE947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9" y="0"/>
            <a:ext cx="1474593" cy="147459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112542"/>
            <a:ext cx="8229600" cy="130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rgbClr val="92D050"/>
                </a:solidFill>
              </a:rPr>
              <a:t>      </a:t>
            </a:r>
            <a:r>
              <a:rPr lang="es-419" dirty="0">
                <a:solidFill>
                  <a:schemeClr val="bg1"/>
                </a:solidFill>
              </a:rPr>
              <a:t>REQUERIMIENTOS FUNCIONALES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761C578-B1E8-4D1B-AB4F-342D5592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44" y="1417637"/>
            <a:ext cx="5410511" cy="46983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4E68A41-6AD8-4EAC-8880-7072C528F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9" y="0"/>
            <a:ext cx="1474593" cy="147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2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-1" y="274638"/>
            <a:ext cx="8834511" cy="90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rgbClr val="92D050"/>
                </a:solidFill>
              </a:rPr>
              <a:t>         </a:t>
            </a:r>
            <a:r>
              <a:rPr lang="es-419" dirty="0">
                <a:solidFill>
                  <a:schemeClr val="bg1"/>
                </a:solidFill>
              </a:rPr>
              <a:t>DIAGRAMA DE CASOS DE USO EXTENDIDO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B48D470-4F97-4875-922E-AE0C5183D67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42" y="1861820"/>
            <a:ext cx="7682458" cy="45839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4EAB69C-A733-495B-8093-46D628DDD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9" y="0"/>
            <a:ext cx="1274371" cy="12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3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98474"/>
            <a:ext cx="8229600" cy="1175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rgbClr val="92D050"/>
                </a:solidFill>
              </a:rPr>
              <a:t>      </a:t>
            </a:r>
            <a:r>
              <a:rPr lang="es-419" dirty="0">
                <a:solidFill>
                  <a:schemeClr val="bg1"/>
                </a:solidFill>
              </a:rPr>
              <a:t>REQUERIMIENTOS FUNCIONALES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AEBA00-050B-4F81-B9BB-4E379E7A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44" y="1417637"/>
            <a:ext cx="5410511" cy="49082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BFF2E48-1C9E-4DB7-A88A-3D3E3BCCE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9" y="0"/>
            <a:ext cx="1274371" cy="12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29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168812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rgbClr val="92D050"/>
                </a:solidFill>
              </a:rPr>
              <a:t>           </a:t>
            </a:r>
            <a:r>
              <a:rPr lang="es-419" dirty="0">
                <a:solidFill>
                  <a:schemeClr val="bg1"/>
                </a:solidFill>
              </a:rPr>
              <a:t>DIAGRAMA DE CASOS DE USO EXTENDIDO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2B820E2-9496-4978-9F4D-7E80D42C193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49" y="1900553"/>
            <a:ext cx="6475750" cy="468280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5D8AED2-15FE-4F59-81DE-C182F6A37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9" y="0"/>
            <a:ext cx="1274371" cy="12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27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182880"/>
            <a:ext cx="8229600" cy="106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rgbClr val="92D050"/>
                </a:solidFill>
              </a:rPr>
              <a:t>      </a:t>
            </a:r>
            <a:r>
              <a:rPr lang="es-419" dirty="0">
                <a:solidFill>
                  <a:schemeClr val="bg1"/>
                </a:solidFill>
              </a:rPr>
              <a:t>REQUERIMIENTOS FUNCIONALES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1693BB38-0934-4A4B-A66F-6366D26665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118924"/>
              </p:ext>
            </p:extLst>
          </p:nvPr>
        </p:nvGraphicFramePr>
        <p:xfrm>
          <a:off x="1871663" y="1417636"/>
          <a:ext cx="5399087" cy="5058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Document" r:id="rId4" imgW="5399690" imgH="5480853" progId="Word.Document.12">
                  <p:embed/>
                </p:oleObj>
              </mc:Choice>
              <mc:Fallback>
                <p:oleObj name="Document" r:id="rId4" imgW="5399690" imgH="548085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71663" y="1417636"/>
                        <a:ext cx="5399087" cy="5058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7C6C0366-71D5-49EA-885D-6CFBAB6AA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79" y="0"/>
            <a:ext cx="1274371" cy="12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74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140678"/>
            <a:ext cx="8229600" cy="108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chemeClr val="bg1"/>
                </a:solidFill>
              </a:rPr>
              <a:t>     REQUERIMIENTOS FUNCIONALES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8CA079D0-404D-42DB-9B05-AF7C1F3155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576633"/>
              </p:ext>
            </p:extLst>
          </p:nvPr>
        </p:nvGraphicFramePr>
        <p:xfrm>
          <a:off x="1190625" y="1417637"/>
          <a:ext cx="6762750" cy="4773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Document" r:id="rId4" imgW="5399690" imgH="7412284" progId="Word.Document.12">
                  <p:embed/>
                </p:oleObj>
              </mc:Choice>
              <mc:Fallback>
                <p:oleObj name="Document" r:id="rId4" imgW="5399690" imgH="74122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0625" y="1417637"/>
                        <a:ext cx="6762750" cy="4773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D2EA7570-806C-4432-A4BB-62BC3E13B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79" y="0"/>
            <a:ext cx="1274371" cy="12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56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98474"/>
            <a:ext cx="8229600" cy="131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rgbClr val="92D050"/>
                </a:solidFill>
              </a:rPr>
              <a:t>     </a:t>
            </a:r>
            <a:r>
              <a:rPr lang="es-419" dirty="0">
                <a:solidFill>
                  <a:schemeClr val="bg1"/>
                </a:solidFill>
              </a:rPr>
              <a:t>REQUERIMIENTOS FUNCIONALES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24CC9A63-2DB8-4EA4-8A76-219C054FD5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0242746"/>
              </p:ext>
            </p:extLst>
          </p:nvPr>
        </p:nvGraphicFramePr>
        <p:xfrm>
          <a:off x="1871663" y="1417636"/>
          <a:ext cx="5578448" cy="4998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Document" r:id="rId4" imgW="5399690" imgH="5356198" progId="Word.Document.12">
                  <p:embed/>
                </p:oleObj>
              </mc:Choice>
              <mc:Fallback>
                <p:oleObj name="Document" r:id="rId4" imgW="5399690" imgH="535619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71663" y="1417636"/>
                        <a:ext cx="5578448" cy="4998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01CE9151-263E-4775-ABB2-CE6DDB0EE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79" y="0"/>
            <a:ext cx="1474593" cy="147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84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-1" y="274638"/>
            <a:ext cx="9017391" cy="90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rgbClr val="92D050"/>
                </a:solidFill>
              </a:rPr>
              <a:t>         </a:t>
            </a:r>
            <a:r>
              <a:rPr lang="es-419" dirty="0">
                <a:solidFill>
                  <a:schemeClr val="bg1"/>
                </a:solidFill>
              </a:rPr>
              <a:t>DIAGRAMA DE CASOS DE USO EXTENDIDO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78F39F-C62B-440A-9D0A-6733F3B9498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61" y="1417638"/>
            <a:ext cx="5612130" cy="528395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31ABC9B-27AF-445E-BD09-3ED77FD33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9" y="0"/>
            <a:ext cx="1274371" cy="12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80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123410"/>
            <a:ext cx="8229600" cy="107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rgbClr val="92D050"/>
                </a:solidFill>
              </a:rPr>
              <a:t>      </a:t>
            </a:r>
            <a:r>
              <a:rPr lang="es-419" dirty="0">
                <a:solidFill>
                  <a:schemeClr val="bg1"/>
                </a:solidFill>
              </a:rPr>
              <a:t>REQUERIMIENTOS FUNCIONALES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E8BF5115-D4C3-48E1-9E46-C9AE183457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587265"/>
              </p:ext>
            </p:extLst>
          </p:nvPr>
        </p:nvGraphicFramePr>
        <p:xfrm>
          <a:off x="1190625" y="1417637"/>
          <a:ext cx="6762750" cy="4863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Document" r:id="rId4" imgW="5399690" imgH="8285949" progId="Word.Document.12">
                  <p:embed/>
                </p:oleObj>
              </mc:Choice>
              <mc:Fallback>
                <p:oleObj name="Document" r:id="rId4" imgW="5399690" imgH="82859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0625" y="1417637"/>
                        <a:ext cx="6762750" cy="4863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209F49F5-F0C2-4E10-821D-1801147BB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80" y="1"/>
            <a:ext cx="1294228" cy="129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9031458" cy="983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chemeClr val="bg1"/>
                </a:solidFill>
              </a:rPr>
              <a:t>            DIAGRAMA DE CASOS DE USO EXTENDIDO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B5790CD4-0257-4225-BDC9-2DA9D8368931}"/>
              </a:ext>
            </a:extLst>
          </p:cNvPr>
          <p:cNvGrpSpPr/>
          <p:nvPr/>
        </p:nvGrpSpPr>
        <p:grpSpPr>
          <a:xfrm>
            <a:off x="1588956" y="1417637"/>
            <a:ext cx="6151693" cy="5004436"/>
            <a:chOff x="0" y="0"/>
            <a:chExt cx="4253230" cy="5986145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2FE1B40-0E41-414C-9762-C18A8446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253230" cy="25527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333DA0A0-1EE6-4BAD-B735-3F2ABCE67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1" y="2743200"/>
              <a:ext cx="3952875" cy="3242945"/>
            </a:xfrm>
            <a:prstGeom prst="rect">
              <a:avLst/>
            </a:prstGeom>
          </p:spPr>
        </p:pic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6FA87806-2056-42E3-95F4-F3693D6A3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79" y="0"/>
            <a:ext cx="1274371" cy="12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25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Calibri"/>
              <a:buNone/>
            </a:pPr>
            <a:r>
              <a:rPr lang="en-US" sz="4400" b="1" i="0" u="none" strike="noStrike" cap="non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PARKING LOT I.S</a:t>
            </a:r>
            <a:b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❖"/>
            </a:pPr>
            <a:r>
              <a:rPr lang="en-US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Brayan Felipe Ayala Colmenares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❖"/>
            </a:pPr>
            <a:r>
              <a:rPr lang="en-US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David Esteban Valencia Pinzón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❖"/>
            </a:pPr>
            <a:r>
              <a:rPr lang="en-US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Sandy Julieth Varela Torres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❖"/>
            </a:pPr>
            <a:r>
              <a:rPr lang="en-US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Beverly Torres Domínguez 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Char char="❖"/>
            </a:pPr>
            <a:r>
              <a:rPr lang="en-US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Meyer Alberto Ayala Cuervo</a:t>
            </a:r>
            <a:endParaRPr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72DFE35-96BD-4EDC-AD3D-CD48D04BC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9" y="0"/>
            <a:ext cx="1474593" cy="147459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82296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chemeClr val="bg1"/>
                </a:solidFill>
              </a:rPr>
              <a:t>REQUERIMIENTOS  NO FUNCIONALES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8E60D72F-07B6-41CC-899B-615292B509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822502"/>
              </p:ext>
            </p:extLst>
          </p:nvPr>
        </p:nvGraphicFramePr>
        <p:xfrm>
          <a:off x="914401" y="2459038"/>
          <a:ext cx="7465102" cy="3267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Document" r:id="rId4" imgW="5399690" imgH="1937915" progId="Word.Document.12">
                  <p:embed/>
                </p:oleObj>
              </mc:Choice>
              <mc:Fallback>
                <p:oleObj name="Document" r:id="rId4" imgW="5399690" imgH="193791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1" y="2459038"/>
                        <a:ext cx="7465102" cy="3267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E8E1AD4B-F07B-4322-958F-83B7C5092C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79" y="0"/>
            <a:ext cx="1274371" cy="12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70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8229600" cy="127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chemeClr val="bg1"/>
                </a:solidFill>
              </a:rPr>
              <a:t>REQUERIMIENTOS  NO FUNCIONALES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E0CEB508-9BF2-43E8-B314-A2E02E6AD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94791"/>
              </p:ext>
            </p:extLst>
          </p:nvPr>
        </p:nvGraphicFramePr>
        <p:xfrm>
          <a:off x="899410" y="2068512"/>
          <a:ext cx="7615003" cy="362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Document" r:id="rId4" imgW="5399690" imgH="1658343" progId="Word.Document.12">
                  <p:embed/>
                </p:oleObj>
              </mc:Choice>
              <mc:Fallback>
                <p:oleObj name="Document" r:id="rId4" imgW="5399690" imgH="165834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9410" y="2068512"/>
                        <a:ext cx="7615003" cy="362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9742A5F2-3C35-4653-8302-97F504C04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79" y="0"/>
            <a:ext cx="1274371" cy="12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41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123410"/>
            <a:ext cx="8229600" cy="129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chemeClr val="bg1"/>
                </a:solidFill>
              </a:rPr>
              <a:t>REQUERIMIENTOS  NO FUNCIONALES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DADEC9E3-0673-415A-A744-DFB1D1DD61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861493"/>
              </p:ext>
            </p:extLst>
          </p:nvPr>
        </p:nvGraphicFramePr>
        <p:xfrm>
          <a:off x="457200" y="1698625"/>
          <a:ext cx="8446957" cy="428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Document" r:id="rId4" imgW="5399690" imgH="1792004" progId="Word.Document.12">
                  <p:embed/>
                </p:oleObj>
              </mc:Choice>
              <mc:Fallback>
                <p:oleObj name="Document" r:id="rId4" imgW="5399690" imgH="17920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1698625"/>
                        <a:ext cx="8446957" cy="428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55FC9A43-69B1-4648-B54D-AB4204C65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80" y="1"/>
            <a:ext cx="1294228" cy="129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09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182880"/>
            <a:ext cx="8229600" cy="109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chemeClr val="bg1"/>
                </a:solidFill>
              </a:rPr>
              <a:t>REQUERIMIENTOS  NO FUNCIONALES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D7AC6299-8BF2-4638-967E-9B858C44FF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2136850"/>
              </p:ext>
            </p:extLst>
          </p:nvPr>
        </p:nvGraphicFramePr>
        <p:xfrm>
          <a:off x="629587" y="2068513"/>
          <a:ext cx="7929797" cy="3942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Document" r:id="rId4" imgW="5399690" imgH="1499462" progId="Word.Document.12">
                  <p:embed/>
                </p:oleObj>
              </mc:Choice>
              <mc:Fallback>
                <p:oleObj name="Document" r:id="rId4" imgW="5399690" imgH="14994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9587" y="2068513"/>
                        <a:ext cx="7929797" cy="3942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F06223BC-249A-44D4-83C9-A15B69C00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79" y="0"/>
            <a:ext cx="1274371" cy="12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88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-1" y="274638"/>
            <a:ext cx="877824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rgbClr val="92D050"/>
                </a:solidFill>
              </a:rPr>
              <a:t>         </a:t>
            </a:r>
            <a:r>
              <a:rPr lang="es-419" dirty="0">
                <a:solidFill>
                  <a:schemeClr val="bg1"/>
                </a:solidFill>
              </a:rPr>
              <a:t>DIAGRAMA DE CASOS DE USO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DF47CF-CD9D-4525-B934-46423C54D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548" y="1417637"/>
            <a:ext cx="5835465" cy="48482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313784F-D537-410D-93D7-3F3240A35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9" y="0"/>
            <a:ext cx="1274371" cy="12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25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143268"/>
            <a:ext cx="8229600" cy="113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rgbClr val="92D050"/>
                </a:solidFill>
              </a:rPr>
              <a:t>       </a:t>
            </a:r>
            <a:r>
              <a:rPr lang="es-419" dirty="0">
                <a:solidFill>
                  <a:schemeClr val="bg1"/>
                </a:solidFill>
              </a:rPr>
              <a:t>MODELO DE ENTIDAD RELACION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E4AD642-E49A-4C1D-B962-9648423585F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4598" y="1417636"/>
            <a:ext cx="8072202" cy="49232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7213C74-1FFD-4814-B845-77A2A1F00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9" y="0"/>
            <a:ext cx="1274371" cy="12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6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dirty="0">
                <a:solidFill>
                  <a:schemeClr val="bg1"/>
                </a:solidFill>
              </a:rPr>
              <a:t>DICCIONARIO DE DATOS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D735893-54F6-4A7B-9E30-B8ECC927A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1478456"/>
            <a:ext cx="6226645" cy="510490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D2A0F12-2F9B-4840-8893-F0D45936B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9" y="0"/>
            <a:ext cx="1417637" cy="14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01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dirty="0">
                <a:solidFill>
                  <a:schemeClr val="bg1"/>
                </a:solidFill>
              </a:rPr>
              <a:t>DICCIONARIO DE DATOS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AAF1E00-2FB9-4845-B484-46DE12DBE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93" y="1313277"/>
            <a:ext cx="8144213" cy="50449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91CFB88-3579-4DF4-B395-62EA89DCB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9" y="0"/>
            <a:ext cx="1274371" cy="12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02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dirty="0">
                <a:solidFill>
                  <a:schemeClr val="bg1"/>
                </a:solidFill>
              </a:rPr>
              <a:t>DICCIONARIO DE DATOS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2142A7E-899B-419E-A6CE-3999B1A8A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93" y="1417638"/>
            <a:ext cx="8144213" cy="50899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9962159-D50C-4415-9AE9-9C00FDF1E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9" y="0"/>
            <a:ext cx="1274371" cy="12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89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dirty="0">
                <a:solidFill>
                  <a:schemeClr val="bg1"/>
                </a:solidFill>
              </a:rPr>
              <a:t>DICCIONARIO DE DATOS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4231B9-7144-4B53-99D5-559D0D863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93" y="1417638"/>
            <a:ext cx="8144213" cy="475885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783A438-A493-422D-A999-DA4E0D069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9" y="0"/>
            <a:ext cx="1274371" cy="12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4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s-MX" sz="44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44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General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/>
          </a:p>
        </p:txBody>
      </p:sp>
      <p:sp>
        <p:nvSpPr>
          <p:cNvPr id="52" name="Shape 52"/>
          <p:cNvSpPr txBox="1">
            <a:spLocks noGrp="1"/>
          </p:cNvSpPr>
          <p:nvPr>
            <p:ph type="body" idx="4294967295"/>
          </p:nvPr>
        </p:nvSpPr>
        <p:spPr>
          <a:xfrm>
            <a:off x="647114" y="1692276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❖"/>
            </a:pP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Construir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implementar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un software de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parqueaderos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con el fin de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optimizar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procesos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garantizar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seguridad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los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distintos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frecuentes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propietarios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 de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ocasión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 dentro del Municipio de 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Soacha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9" y="0"/>
            <a:ext cx="1474593" cy="147459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126609"/>
            <a:ext cx="8859188" cy="129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3200" dirty="0">
                <a:solidFill>
                  <a:srgbClr val="92D050"/>
                </a:solidFill>
              </a:rPr>
              <a:t>                   </a:t>
            </a:r>
            <a:r>
              <a:rPr lang="es-419" sz="3200" dirty="0">
                <a:solidFill>
                  <a:schemeClr val="bg1"/>
                </a:solidFill>
              </a:rPr>
              <a:t>CRONOGRAMA, PRESUPUESTO Y PERSONAL   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0D126B3-6FCC-4F9C-A32E-1C7F469F19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56"/>
          <a:stretch/>
        </p:blipFill>
        <p:spPr>
          <a:xfrm>
            <a:off x="284812" y="1417637"/>
            <a:ext cx="8401987" cy="48332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F7AE4A6-E371-4684-8B30-AE185C57D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9" y="0"/>
            <a:ext cx="1274371" cy="12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36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chemeClr val="bg1"/>
                </a:solidFill>
              </a:rPr>
              <a:t>DIAGRAMA DE CLASES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403350" y="1698625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F559DB-ACC8-47BE-8089-D1BE4C871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83" y="1523425"/>
            <a:ext cx="8027233" cy="505993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C2FC103-0A35-4F32-96BC-43DC2CBBC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9" y="0"/>
            <a:ext cx="1274371" cy="12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51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chemeClr val="bg1"/>
                </a:solidFill>
              </a:rPr>
              <a:t>MOCKUPS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835025" y="1162906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F7CD42E-FD85-43DE-B5E3-F38109C66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202" y="1588070"/>
            <a:ext cx="1311509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419" sz="11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Reestablecer Contraseña</a:t>
            </a:r>
            <a:endParaRPr kumimoji="0" lang="es-ES" altLang="es-419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419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6625" name="Imagen 14">
            <a:extLst>
              <a:ext uri="{FF2B5EF4-FFF2-40B4-BE49-F238E27FC236}">
                <a16:creationId xmlns:a16="http://schemas.microsoft.com/office/drawing/2014/main" id="{E82D31B7-04D3-45F0-A4EC-7D81FC1B5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203" y="1873775"/>
            <a:ext cx="7090348" cy="433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6A96B807-6D66-4437-BEBF-4F626C5AF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202" y="5438774"/>
            <a:ext cx="1311509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2189E44-4B38-46D9-9F46-C9A88DE1F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9" y="0"/>
            <a:ext cx="1474593" cy="147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97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chemeClr val="bg1"/>
                </a:solidFill>
              </a:rPr>
              <a:t>MOCKUPS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2558894" y="2329718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A96B807-6D66-4437-BEBF-4F626C5AF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202" y="5438774"/>
            <a:ext cx="1311509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A84799-9A6E-47E5-A762-DE7DAF48E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202" y="15931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419" sz="11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Consultar Conductor</a:t>
            </a:r>
            <a:endParaRPr kumimoji="0" lang="es-ES" altLang="es-419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419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673" name="Imagen 15">
            <a:extLst>
              <a:ext uri="{FF2B5EF4-FFF2-40B4-BE49-F238E27FC236}">
                <a16:creationId xmlns:a16="http://schemas.microsoft.com/office/drawing/2014/main" id="{1C68C6BE-25AD-4409-8F27-78576FB04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202" y="1976328"/>
            <a:ext cx="6625654" cy="460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EB856C58-B522-4299-82AE-3897A3ADE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869" y="5233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A84F030-113D-4406-AC16-B59779587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9" y="0"/>
            <a:ext cx="1417637" cy="14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29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chemeClr val="bg1"/>
                </a:solidFill>
              </a:rPr>
              <a:t>MOCKUPS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2558894" y="2329718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A96B807-6D66-4437-BEBF-4F626C5AF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202" y="5438774"/>
            <a:ext cx="1311509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856C58-B522-4299-82AE-3897A3ADE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869" y="5233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FC8A2B-5B40-4202-A5B9-9EABF4DD3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97" y="1594612"/>
            <a:ext cx="13525203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419" sz="11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Registrar Conductor</a:t>
            </a:r>
            <a:endParaRPr kumimoji="0" lang="es-ES" altLang="es-419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419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29697" name="Imagen 16">
            <a:extLst>
              <a:ext uri="{FF2B5EF4-FFF2-40B4-BE49-F238E27FC236}">
                <a16:creationId xmlns:a16="http://schemas.microsoft.com/office/drawing/2014/main" id="{2A94DFDC-3C26-404D-8919-A49B3DDD7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202" y="1896236"/>
            <a:ext cx="6325850" cy="426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7E0AD560-DB48-4A36-B4E0-BAA66B492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97" y="5635816"/>
            <a:ext cx="1352520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A7DA12B-FD9D-4DB2-9DFE-B5F9E426F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9" y="0"/>
            <a:ext cx="1474593" cy="147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85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chemeClr val="bg1"/>
                </a:solidFill>
              </a:rPr>
              <a:t>MOCKUPS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2558894" y="2329718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A96B807-6D66-4437-BEBF-4F626C5AF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202" y="5438774"/>
            <a:ext cx="1311509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856C58-B522-4299-82AE-3897A3ADE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869" y="5233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E0AD560-DB48-4A36-B4E0-BAA66B492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97" y="5635816"/>
            <a:ext cx="1352520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CF737C2-74C0-4541-A76B-3B58FD234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817" y="1523130"/>
            <a:ext cx="12019200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419" sz="11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Registrar Conductor</a:t>
            </a:r>
            <a:endParaRPr kumimoji="0" lang="es-ES" altLang="es-419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419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21" name="Imagen 17">
            <a:extLst>
              <a:ext uri="{FF2B5EF4-FFF2-40B4-BE49-F238E27FC236}">
                <a16:creationId xmlns:a16="http://schemas.microsoft.com/office/drawing/2014/main" id="{25471C69-1652-4919-9395-05CB976DF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24" y="1858780"/>
            <a:ext cx="6595673" cy="430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CD3DD88C-6BCA-4BEA-A30C-54C72E869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817" y="5516709"/>
            <a:ext cx="120192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AEA2B4D-8C87-4802-9999-0A0F5CD0F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9" y="0"/>
            <a:ext cx="1274371" cy="12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424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chemeClr val="bg1"/>
                </a:solidFill>
              </a:rPr>
              <a:t>MOCKUPS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3473294" y="3864033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A96B807-6D66-4437-BEBF-4F626C5AF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202" y="5438774"/>
            <a:ext cx="1311509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856C58-B522-4299-82AE-3897A3ADE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869" y="5233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E0AD560-DB48-4A36-B4E0-BAA66B492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97" y="5635816"/>
            <a:ext cx="1352520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D3DD88C-6BCA-4BEA-A30C-54C72E869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817" y="5516709"/>
            <a:ext cx="120192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91D3A4D-0569-4373-95BD-BA6C1F26C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53431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419" sz="11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Asignación Espacios</a:t>
            </a:r>
            <a:endParaRPr kumimoji="0" lang="es-ES" altLang="es-419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419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1748" name="Imagen 18">
            <a:extLst>
              <a:ext uri="{FF2B5EF4-FFF2-40B4-BE49-F238E27FC236}">
                <a16:creationId xmlns:a16="http://schemas.microsoft.com/office/drawing/2014/main" id="{BC2CDEFB-189F-4109-93C9-FBAF0825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753850"/>
            <a:ext cx="6745575" cy="443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90A3C8D2-91B0-45D6-8DED-86D34D980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45861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E805F9C-D324-47A4-BDD9-BBAB4CD34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9" y="0"/>
            <a:ext cx="1274371" cy="12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459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chemeClr val="bg1"/>
                </a:solidFill>
              </a:rPr>
              <a:t>MOCKUPS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3473294" y="3864033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A96B807-6D66-4437-BEBF-4F626C5AF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202" y="5438774"/>
            <a:ext cx="1311509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856C58-B522-4299-82AE-3897A3ADE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869" y="5233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E0AD560-DB48-4A36-B4E0-BAA66B492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97" y="5635816"/>
            <a:ext cx="1352520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D3DD88C-6BCA-4BEA-A30C-54C72E869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817" y="5516709"/>
            <a:ext cx="120192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90A3C8D2-91B0-45D6-8DED-86D34D980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45861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5644B6A-D3CD-49D8-A94E-6594FC840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139040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419" sz="11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Facturación</a:t>
            </a:r>
            <a:endParaRPr kumimoji="0" lang="es-ES" altLang="es-419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419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2769" name="Imagen 19">
            <a:extLst>
              <a:ext uri="{FF2B5EF4-FFF2-40B4-BE49-F238E27FC236}">
                <a16:creationId xmlns:a16="http://schemas.microsoft.com/office/drawing/2014/main" id="{263B6EB9-3319-4B7C-8721-F23EC7C84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085" y="1865149"/>
            <a:ext cx="6835515" cy="436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D1F283-7C81-4F5E-8DE9-8F37873A2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731" y="51704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758DDB2-290F-48FB-BC97-BE8C0E21C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9" y="0"/>
            <a:ext cx="1274371" cy="12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45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3063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chemeClr val="bg1"/>
                </a:solidFill>
              </a:rPr>
              <a:t>MOCKUPS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3473294" y="3864033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A96B807-6D66-4437-BEBF-4F626C5AF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202" y="5438774"/>
            <a:ext cx="1311509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856C58-B522-4299-82AE-3897A3ADE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869" y="5233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E0AD560-DB48-4A36-B4E0-BAA66B492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97" y="5635816"/>
            <a:ext cx="1352520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D3DD88C-6BCA-4BEA-A30C-54C72E869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817" y="5516709"/>
            <a:ext cx="120192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90A3C8D2-91B0-45D6-8DED-86D34D980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45861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D1F283-7C81-4F5E-8DE9-8F37873A2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731" y="51704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999A391-2D9E-4A20-B1D5-E0018C80B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36578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419" sz="11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Imprimir Comprobantes</a:t>
            </a:r>
            <a:endParaRPr kumimoji="0" lang="es-ES" altLang="es-419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419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3793" name="Imagen 20">
            <a:extLst>
              <a:ext uri="{FF2B5EF4-FFF2-40B4-BE49-F238E27FC236}">
                <a16:creationId xmlns:a16="http://schemas.microsoft.com/office/drawing/2014/main" id="{10217232-AA1F-43A8-B3B7-870B98A98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39800"/>
            <a:ext cx="6790544" cy="436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59BAD9E9-425F-4C77-857F-175144246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750" y="541645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501EC64-FCC4-4843-B71B-7F5D54BB7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9" y="0"/>
            <a:ext cx="1274371" cy="12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670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3063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chemeClr val="bg1"/>
                </a:solidFill>
              </a:rPr>
              <a:t>MOCKUPS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3473294" y="3864033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A96B807-6D66-4437-BEBF-4F626C5AF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202" y="5438774"/>
            <a:ext cx="1311509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856C58-B522-4299-82AE-3897A3ADE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869" y="5233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E0AD560-DB48-4A36-B4E0-BAA66B492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97" y="5635816"/>
            <a:ext cx="1352520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D3DD88C-6BCA-4BEA-A30C-54C72E869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817" y="5516709"/>
            <a:ext cx="120192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90A3C8D2-91B0-45D6-8DED-86D34D980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45861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D1F283-7C81-4F5E-8DE9-8F37873A2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731" y="51704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9BAD9E9-425F-4C77-857F-175144246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750" y="541645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CCC6FCB-C15C-4FB0-AE92-DA82AF411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337865"/>
            <a:ext cx="12361120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419" sz="11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Visítenos (Redes Sociales)</a:t>
            </a:r>
            <a:endParaRPr kumimoji="0" lang="es-ES" altLang="es-419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419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4817" name="Imagen 21">
            <a:extLst>
              <a:ext uri="{FF2B5EF4-FFF2-40B4-BE49-F238E27FC236}">
                <a16:creationId xmlns:a16="http://schemas.microsoft.com/office/drawing/2014/main" id="{508BBB23-B5A0-46C0-A6E9-B3D9A0176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624012"/>
            <a:ext cx="7015399" cy="449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E3954EEA-84E4-41C6-9CF1-4A63A72BD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112369"/>
            <a:ext cx="1236112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A2C3E73-8C27-4F3C-A0AE-66625434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80" y="1"/>
            <a:ext cx="1277790" cy="12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0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4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OBJETIVOS ESPECIFICOS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marR="0" lvl="1" indent="-2730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lang="en-US" sz="1800" b="1" dirty="0">
                <a:solidFill>
                  <a:srgbClr val="000000"/>
                </a:solidFill>
              </a:rPr>
              <a:t>Registrar y </a:t>
            </a:r>
            <a:r>
              <a:rPr lang="en-US" sz="1800" b="1" dirty="0" err="1">
                <a:solidFill>
                  <a:srgbClr val="000000"/>
                </a:solidFill>
              </a:rPr>
              <a:t>validar</a:t>
            </a:r>
            <a:r>
              <a:rPr lang="en-US" sz="1800" b="1" dirty="0">
                <a:solidFill>
                  <a:srgbClr val="000000"/>
                </a:solidFill>
              </a:rPr>
              <a:t> la entrada y </a:t>
            </a:r>
            <a:r>
              <a:rPr lang="en-US" sz="1800" b="1" dirty="0" err="1">
                <a:solidFill>
                  <a:srgbClr val="000000"/>
                </a:solidFill>
              </a:rPr>
              <a:t>salida</a:t>
            </a:r>
            <a:r>
              <a:rPr lang="en-US" sz="1800" b="1" dirty="0">
                <a:solidFill>
                  <a:srgbClr val="000000"/>
                </a:solidFill>
              </a:rPr>
              <a:t> de los </a:t>
            </a:r>
            <a:r>
              <a:rPr lang="en-US" sz="1800" b="1" dirty="0" err="1">
                <a:solidFill>
                  <a:srgbClr val="000000"/>
                </a:solidFill>
              </a:rPr>
              <a:t>vehículos</a:t>
            </a:r>
            <a:r>
              <a:rPr lang="en-US" sz="1800" b="1" dirty="0">
                <a:solidFill>
                  <a:srgbClr val="000000"/>
                </a:solidFill>
              </a:rPr>
              <a:t> que </a:t>
            </a:r>
            <a:r>
              <a:rPr lang="en-US" sz="1800" b="1" dirty="0" err="1">
                <a:solidFill>
                  <a:srgbClr val="000000"/>
                </a:solidFill>
              </a:rPr>
              <a:t>ingresen</a:t>
            </a:r>
            <a:r>
              <a:rPr lang="en-US" sz="1800" b="1" dirty="0">
                <a:solidFill>
                  <a:srgbClr val="000000"/>
                </a:solidFill>
              </a:rPr>
              <a:t> al </a:t>
            </a:r>
            <a:r>
              <a:rPr lang="en-US" sz="1800" b="1" dirty="0" err="1">
                <a:solidFill>
                  <a:srgbClr val="000000"/>
                </a:solidFill>
              </a:rPr>
              <a:t>parqueadero</a:t>
            </a:r>
            <a:endParaRPr sz="1800" b="1" dirty="0">
              <a:solidFill>
                <a:srgbClr val="000000"/>
              </a:solidFill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00" b="1" dirty="0">
              <a:solidFill>
                <a:srgbClr val="000000"/>
              </a:solidFill>
            </a:endParaRPr>
          </a:p>
          <a:p>
            <a:pPr marL="742950" marR="0" lvl="1" indent="-2730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lang="en-US" sz="1800" b="1" dirty="0" err="1">
                <a:solidFill>
                  <a:srgbClr val="000000"/>
                </a:solidFill>
              </a:rPr>
              <a:t>Asignar</a:t>
            </a:r>
            <a:r>
              <a:rPr lang="en-US" sz="1800" b="1" dirty="0">
                <a:solidFill>
                  <a:srgbClr val="000000"/>
                </a:solidFill>
              </a:rPr>
              <a:t> los </a:t>
            </a:r>
            <a:r>
              <a:rPr lang="en-US" sz="1800" b="1" dirty="0" err="1">
                <a:solidFill>
                  <a:srgbClr val="000000"/>
                </a:solidFill>
              </a:rPr>
              <a:t>cupos</a:t>
            </a:r>
            <a:r>
              <a:rPr lang="en-US" sz="1800" b="1" dirty="0">
                <a:solidFill>
                  <a:srgbClr val="000000"/>
                </a:solidFill>
              </a:rPr>
              <a:t> de </a:t>
            </a:r>
            <a:r>
              <a:rPr lang="en-US" sz="1800" b="1" dirty="0" err="1">
                <a:solidFill>
                  <a:srgbClr val="000000"/>
                </a:solidFill>
              </a:rPr>
              <a:t>acuerdo</a:t>
            </a:r>
            <a:r>
              <a:rPr lang="en-US" sz="1800" b="1" dirty="0">
                <a:solidFill>
                  <a:srgbClr val="000000"/>
                </a:solidFill>
              </a:rPr>
              <a:t> con un </a:t>
            </a:r>
            <a:r>
              <a:rPr lang="en-US" sz="1800" b="1" dirty="0" err="1">
                <a:solidFill>
                  <a:srgbClr val="000000"/>
                </a:solidFill>
              </a:rPr>
              <a:t>sistema</a:t>
            </a:r>
            <a:r>
              <a:rPr lang="en-US" sz="1800" b="1" dirty="0">
                <a:solidFill>
                  <a:srgbClr val="000000"/>
                </a:solidFill>
              </a:rPr>
              <a:t> de </a:t>
            </a:r>
            <a:r>
              <a:rPr lang="en-US" sz="1800" b="1" dirty="0" err="1">
                <a:solidFill>
                  <a:srgbClr val="000000"/>
                </a:solidFill>
              </a:rPr>
              <a:t>alarma</a:t>
            </a:r>
            <a:r>
              <a:rPr lang="en-US" sz="1800" b="1" dirty="0">
                <a:solidFill>
                  <a:srgbClr val="000000"/>
                </a:solidFill>
              </a:rPr>
              <a:t> </a:t>
            </a:r>
            <a:r>
              <a:rPr lang="en-US" sz="1800" b="1" dirty="0" err="1">
                <a:solidFill>
                  <a:srgbClr val="000000"/>
                </a:solidFill>
              </a:rPr>
              <a:t>indicando</a:t>
            </a:r>
            <a:r>
              <a:rPr lang="en-US" sz="1800" b="1" dirty="0">
                <a:solidFill>
                  <a:srgbClr val="000000"/>
                </a:solidFill>
              </a:rPr>
              <a:t> </a:t>
            </a:r>
            <a:r>
              <a:rPr lang="en-US" sz="1800" b="1" dirty="0" err="1">
                <a:solidFill>
                  <a:srgbClr val="000000"/>
                </a:solidFill>
              </a:rPr>
              <a:t>espacios</a:t>
            </a:r>
            <a:r>
              <a:rPr lang="en-US" sz="1800" b="1" dirty="0">
                <a:solidFill>
                  <a:srgbClr val="000000"/>
                </a:solidFill>
              </a:rPr>
              <a:t> </a:t>
            </a:r>
            <a:r>
              <a:rPr lang="en-US" sz="1800" b="1" dirty="0" err="1">
                <a:solidFill>
                  <a:srgbClr val="000000"/>
                </a:solidFill>
              </a:rPr>
              <a:t>libres</a:t>
            </a:r>
            <a:r>
              <a:rPr lang="en-US" sz="1800" b="1" dirty="0">
                <a:solidFill>
                  <a:srgbClr val="000000"/>
                </a:solidFill>
              </a:rPr>
              <a:t> y los </a:t>
            </a:r>
            <a:r>
              <a:rPr lang="en-US" sz="1800" b="1" dirty="0" err="1">
                <a:solidFill>
                  <a:srgbClr val="000000"/>
                </a:solidFill>
              </a:rPr>
              <a:t>próximos</a:t>
            </a:r>
            <a:r>
              <a:rPr lang="en-US" sz="1800" b="1" dirty="0">
                <a:solidFill>
                  <a:srgbClr val="000000"/>
                </a:solidFill>
              </a:rPr>
              <a:t> a </a:t>
            </a:r>
            <a:r>
              <a:rPr lang="en-US" sz="1800" b="1" dirty="0" err="1">
                <a:solidFill>
                  <a:srgbClr val="000000"/>
                </a:solidFill>
              </a:rPr>
              <a:t>salir</a:t>
            </a:r>
            <a:endParaRPr sz="1800" b="1" dirty="0">
              <a:solidFill>
                <a:srgbClr val="000000"/>
              </a:solidFill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00" b="1" dirty="0">
              <a:solidFill>
                <a:srgbClr val="000000"/>
              </a:solidFill>
            </a:endParaRPr>
          </a:p>
          <a:p>
            <a:pPr marL="742950" marR="0" lvl="1" indent="-2730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lang="en-US" sz="1800" b="1" dirty="0" err="1">
                <a:solidFill>
                  <a:srgbClr val="000000"/>
                </a:solidFill>
              </a:rPr>
              <a:t>Realizar</a:t>
            </a:r>
            <a:r>
              <a:rPr lang="en-US" sz="1800" b="1" dirty="0">
                <a:solidFill>
                  <a:srgbClr val="000000"/>
                </a:solidFill>
              </a:rPr>
              <a:t> un </a:t>
            </a:r>
            <a:r>
              <a:rPr lang="en-US" sz="1800" b="1" dirty="0" err="1">
                <a:solidFill>
                  <a:srgbClr val="000000"/>
                </a:solidFill>
              </a:rPr>
              <a:t>registro</a:t>
            </a:r>
            <a:r>
              <a:rPr lang="en-US" sz="1800" b="1" dirty="0">
                <a:solidFill>
                  <a:srgbClr val="000000"/>
                </a:solidFill>
              </a:rPr>
              <a:t> </a:t>
            </a:r>
            <a:r>
              <a:rPr lang="en-US" sz="1800" b="1" dirty="0" err="1">
                <a:solidFill>
                  <a:srgbClr val="000000"/>
                </a:solidFill>
              </a:rPr>
              <a:t>histórico</a:t>
            </a:r>
            <a:r>
              <a:rPr lang="en-US" sz="1800" b="1" dirty="0">
                <a:solidFill>
                  <a:srgbClr val="000000"/>
                </a:solidFill>
              </a:rPr>
              <a:t> de las horas de </a:t>
            </a:r>
            <a:r>
              <a:rPr lang="en-US" sz="1800" b="1" dirty="0" err="1">
                <a:solidFill>
                  <a:srgbClr val="000000"/>
                </a:solidFill>
              </a:rPr>
              <a:t>uso</a:t>
            </a:r>
            <a:r>
              <a:rPr lang="en-US" sz="1800" b="1" dirty="0">
                <a:solidFill>
                  <a:srgbClr val="000000"/>
                </a:solidFill>
              </a:rPr>
              <a:t>, </a:t>
            </a:r>
            <a:r>
              <a:rPr lang="en-US" sz="1800" b="1" dirty="0" err="1">
                <a:solidFill>
                  <a:srgbClr val="000000"/>
                </a:solidFill>
              </a:rPr>
              <a:t>tiempo</a:t>
            </a:r>
            <a:r>
              <a:rPr lang="en-US" sz="1800" b="1" dirty="0">
                <a:solidFill>
                  <a:srgbClr val="000000"/>
                </a:solidFill>
              </a:rPr>
              <a:t> que </a:t>
            </a:r>
            <a:r>
              <a:rPr lang="en-US" sz="1800" b="1" dirty="0" err="1">
                <a:solidFill>
                  <a:srgbClr val="000000"/>
                </a:solidFill>
              </a:rPr>
              <a:t>permanece</a:t>
            </a:r>
            <a:r>
              <a:rPr lang="en-US" sz="1800" b="1" dirty="0">
                <a:solidFill>
                  <a:srgbClr val="000000"/>
                </a:solidFill>
              </a:rPr>
              <a:t> el </a:t>
            </a:r>
            <a:r>
              <a:rPr lang="en-US" sz="1800" b="1" dirty="0" err="1">
                <a:solidFill>
                  <a:srgbClr val="000000"/>
                </a:solidFill>
              </a:rPr>
              <a:t>vehículo</a:t>
            </a:r>
            <a:r>
              <a:rPr lang="en-US" sz="1800" b="1" dirty="0">
                <a:solidFill>
                  <a:srgbClr val="000000"/>
                </a:solidFill>
              </a:rPr>
              <a:t> y </a:t>
            </a:r>
            <a:r>
              <a:rPr lang="en-US" sz="1800" b="1" dirty="0" err="1">
                <a:solidFill>
                  <a:srgbClr val="000000"/>
                </a:solidFill>
              </a:rPr>
              <a:t>clientes</a:t>
            </a:r>
            <a:r>
              <a:rPr lang="en-US" sz="1800" b="1" dirty="0">
                <a:solidFill>
                  <a:srgbClr val="000000"/>
                </a:solidFill>
              </a:rPr>
              <a:t> </a:t>
            </a:r>
            <a:r>
              <a:rPr lang="en-US" sz="1800" b="1" dirty="0" err="1">
                <a:solidFill>
                  <a:srgbClr val="000000"/>
                </a:solidFill>
              </a:rPr>
              <a:t>frecuentes</a:t>
            </a:r>
            <a:r>
              <a:rPr lang="en-US" sz="1800" b="1" dirty="0">
                <a:solidFill>
                  <a:srgbClr val="000000"/>
                </a:solidFill>
              </a:rPr>
              <a:t>.</a:t>
            </a:r>
            <a:endParaRPr sz="1800" b="1" dirty="0">
              <a:solidFill>
                <a:srgbClr val="000000"/>
              </a:solidFill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00" b="1" dirty="0">
              <a:solidFill>
                <a:srgbClr val="000000"/>
              </a:solidFill>
            </a:endParaRPr>
          </a:p>
          <a:p>
            <a:pPr marL="742950" marR="0" lvl="1" indent="-2730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lang="en-US" sz="1800" b="1" dirty="0" err="1">
                <a:solidFill>
                  <a:srgbClr val="000000"/>
                </a:solidFill>
              </a:rPr>
              <a:t>Efectuar</a:t>
            </a:r>
            <a:r>
              <a:rPr lang="en-US" sz="1800" b="1" dirty="0">
                <a:solidFill>
                  <a:srgbClr val="000000"/>
                </a:solidFill>
              </a:rPr>
              <a:t> la </a:t>
            </a:r>
            <a:r>
              <a:rPr lang="en-US" sz="1800" b="1" dirty="0" err="1">
                <a:solidFill>
                  <a:srgbClr val="000000"/>
                </a:solidFill>
              </a:rPr>
              <a:t>facturación</a:t>
            </a:r>
            <a:r>
              <a:rPr lang="en-US" sz="1800" b="1" dirty="0">
                <a:solidFill>
                  <a:srgbClr val="000000"/>
                </a:solidFill>
              </a:rPr>
              <a:t> del </a:t>
            </a:r>
            <a:r>
              <a:rPr lang="en-US" sz="1800" b="1" dirty="0" err="1">
                <a:solidFill>
                  <a:srgbClr val="000000"/>
                </a:solidFill>
              </a:rPr>
              <a:t>servicio</a:t>
            </a:r>
            <a:endParaRPr sz="1800" b="1" dirty="0">
              <a:solidFill>
                <a:srgbClr val="000000"/>
              </a:solidFill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00" b="1" dirty="0">
              <a:solidFill>
                <a:srgbClr val="000000"/>
              </a:solidFill>
            </a:endParaRPr>
          </a:p>
          <a:p>
            <a:pPr marL="742950" marR="0" lvl="1" indent="-2730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lang="en-US" sz="1800" b="1" dirty="0" err="1">
                <a:solidFill>
                  <a:srgbClr val="000000"/>
                </a:solidFill>
              </a:rPr>
              <a:t>Llevar</a:t>
            </a:r>
            <a:r>
              <a:rPr lang="en-US" sz="1800" b="1" dirty="0">
                <a:solidFill>
                  <a:srgbClr val="000000"/>
                </a:solidFill>
              </a:rPr>
              <a:t> a </a:t>
            </a:r>
            <a:r>
              <a:rPr lang="en-US" sz="1800" b="1" dirty="0" err="1">
                <a:solidFill>
                  <a:srgbClr val="000000"/>
                </a:solidFill>
              </a:rPr>
              <a:t>cabo</a:t>
            </a:r>
            <a:r>
              <a:rPr lang="en-US" sz="1800" b="1" dirty="0">
                <a:solidFill>
                  <a:srgbClr val="000000"/>
                </a:solidFill>
              </a:rPr>
              <a:t> el </a:t>
            </a:r>
            <a:r>
              <a:rPr lang="en-US" sz="1800" b="1" dirty="0" err="1">
                <a:solidFill>
                  <a:srgbClr val="000000"/>
                </a:solidFill>
              </a:rPr>
              <a:t>análisis</a:t>
            </a:r>
            <a:r>
              <a:rPr lang="en-US" sz="1800" b="1" dirty="0">
                <a:solidFill>
                  <a:srgbClr val="000000"/>
                </a:solidFill>
              </a:rPr>
              <a:t> de </a:t>
            </a:r>
            <a:r>
              <a:rPr lang="en-US" sz="1800" b="1" dirty="0" err="1">
                <a:solidFill>
                  <a:srgbClr val="000000"/>
                </a:solidFill>
              </a:rPr>
              <a:t>requerimientos</a:t>
            </a:r>
            <a:r>
              <a:rPr lang="en-US" sz="1800" b="1" dirty="0">
                <a:solidFill>
                  <a:srgbClr val="000000"/>
                </a:solidFill>
              </a:rPr>
              <a:t> y </a:t>
            </a:r>
            <a:r>
              <a:rPr lang="en-US" sz="1800" b="1" dirty="0" err="1">
                <a:solidFill>
                  <a:srgbClr val="000000"/>
                </a:solidFill>
              </a:rPr>
              <a:t>levantamiento</a:t>
            </a:r>
            <a:r>
              <a:rPr lang="en-US" sz="1800" b="1" dirty="0">
                <a:solidFill>
                  <a:srgbClr val="000000"/>
                </a:solidFill>
              </a:rPr>
              <a:t> de </a:t>
            </a:r>
            <a:r>
              <a:rPr lang="en-US" sz="1800" b="1" dirty="0" err="1">
                <a:solidFill>
                  <a:srgbClr val="000000"/>
                </a:solidFill>
              </a:rPr>
              <a:t>información</a:t>
            </a:r>
            <a:r>
              <a:rPr lang="en-US" sz="1800" b="1" dirty="0">
                <a:solidFill>
                  <a:srgbClr val="000000"/>
                </a:solidFill>
              </a:rPr>
              <a:t> con el fin de </a:t>
            </a:r>
            <a:r>
              <a:rPr lang="en-US" sz="1800" b="1" dirty="0" err="1">
                <a:solidFill>
                  <a:srgbClr val="000000"/>
                </a:solidFill>
              </a:rPr>
              <a:t>verificar</a:t>
            </a:r>
            <a:r>
              <a:rPr lang="en-US" sz="1800" b="1" dirty="0">
                <a:solidFill>
                  <a:srgbClr val="000000"/>
                </a:solidFill>
              </a:rPr>
              <a:t> la </a:t>
            </a:r>
            <a:r>
              <a:rPr lang="en-US" sz="1800" b="1" dirty="0" err="1">
                <a:solidFill>
                  <a:srgbClr val="000000"/>
                </a:solidFill>
              </a:rPr>
              <a:t>necesidad</a:t>
            </a:r>
            <a:r>
              <a:rPr lang="en-US" sz="1800" b="1" dirty="0">
                <a:solidFill>
                  <a:srgbClr val="000000"/>
                </a:solidFill>
              </a:rPr>
              <a:t> del </a:t>
            </a:r>
            <a:r>
              <a:rPr lang="en-US" sz="1800" b="1" dirty="0" err="1">
                <a:solidFill>
                  <a:srgbClr val="000000"/>
                </a:solidFill>
              </a:rPr>
              <a:t>cliente</a:t>
            </a:r>
            <a:r>
              <a:rPr lang="en-US" sz="1800" b="1" dirty="0">
                <a:solidFill>
                  <a:srgbClr val="000000"/>
                </a:solidFill>
              </a:rPr>
              <a:t>.</a:t>
            </a:r>
            <a:endParaRPr sz="1800" b="1" dirty="0">
              <a:solidFill>
                <a:srgbClr val="000000"/>
              </a:solidFill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00" b="1" dirty="0">
              <a:solidFill>
                <a:srgbClr val="000000"/>
              </a:solidFill>
            </a:endParaRPr>
          </a:p>
          <a:p>
            <a:pPr marL="742950" marR="0" lvl="1" indent="-2730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lang="en-US" sz="1800" b="1" dirty="0" err="1">
                <a:solidFill>
                  <a:srgbClr val="000000"/>
                </a:solidFill>
              </a:rPr>
              <a:t>Generar</a:t>
            </a:r>
            <a:r>
              <a:rPr lang="en-US" sz="1800" b="1" dirty="0">
                <a:solidFill>
                  <a:srgbClr val="000000"/>
                </a:solidFill>
              </a:rPr>
              <a:t> </a:t>
            </a:r>
            <a:r>
              <a:rPr lang="en-US" sz="1800" b="1" dirty="0" err="1">
                <a:solidFill>
                  <a:srgbClr val="000000"/>
                </a:solidFill>
              </a:rPr>
              <a:t>comprobante</a:t>
            </a:r>
            <a:r>
              <a:rPr lang="en-US" sz="1800" b="1" dirty="0">
                <a:solidFill>
                  <a:srgbClr val="000000"/>
                </a:solidFill>
              </a:rPr>
              <a:t> de </a:t>
            </a:r>
            <a:r>
              <a:rPr lang="en-US" sz="1800" b="1" dirty="0" err="1">
                <a:solidFill>
                  <a:srgbClr val="000000"/>
                </a:solidFill>
              </a:rPr>
              <a:t>pago</a:t>
            </a:r>
            <a:r>
              <a:rPr lang="en-US" sz="1800" b="1" dirty="0">
                <a:solidFill>
                  <a:srgbClr val="000000"/>
                </a:solidFill>
              </a:rPr>
              <a:t> al </a:t>
            </a:r>
            <a:r>
              <a:rPr lang="en-US" sz="1800" b="1" dirty="0" err="1">
                <a:solidFill>
                  <a:srgbClr val="000000"/>
                </a:solidFill>
              </a:rPr>
              <a:t>retirar</a:t>
            </a:r>
            <a:r>
              <a:rPr lang="en-US" sz="1800" b="1" dirty="0">
                <a:solidFill>
                  <a:srgbClr val="000000"/>
                </a:solidFill>
              </a:rPr>
              <a:t> </a:t>
            </a:r>
            <a:r>
              <a:rPr lang="en-US" sz="1800" b="1" dirty="0" err="1">
                <a:solidFill>
                  <a:srgbClr val="000000"/>
                </a:solidFill>
              </a:rPr>
              <a:t>vehículo</a:t>
            </a:r>
            <a:r>
              <a:rPr lang="en-US" sz="1800" b="1" dirty="0">
                <a:solidFill>
                  <a:srgbClr val="000000"/>
                </a:solidFill>
              </a:rPr>
              <a:t> del </a:t>
            </a:r>
            <a:r>
              <a:rPr lang="en-US" sz="1800" b="1" dirty="0" err="1">
                <a:solidFill>
                  <a:srgbClr val="000000"/>
                </a:solidFill>
              </a:rPr>
              <a:t>parqueadero</a:t>
            </a:r>
            <a:endParaRPr sz="1800" b="1" dirty="0">
              <a:solidFill>
                <a:srgbClr val="000000"/>
              </a:solidFill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0000"/>
              </a:solidFill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7F3BCB-046C-4D90-94D7-3C337332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6943" cy="141763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0" y="3063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dirty="0">
                <a:solidFill>
                  <a:schemeClr val="bg1"/>
                </a:solidFill>
              </a:rPr>
              <a:t>MOCKUPS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3473294" y="3864033"/>
            <a:ext cx="3736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A96B807-6D66-4437-BEBF-4F626C5AF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202" y="5438774"/>
            <a:ext cx="1311509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856C58-B522-4299-82AE-3897A3ADE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869" y="5233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E0AD560-DB48-4A36-B4E0-BAA66B492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97" y="5635816"/>
            <a:ext cx="1352520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D3DD88C-6BCA-4BEA-A30C-54C72E869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817" y="5516709"/>
            <a:ext cx="120192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90A3C8D2-91B0-45D6-8DED-86D34D980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45861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D1F283-7C81-4F5E-8DE9-8F37873A2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731" y="51704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9BAD9E9-425F-4C77-857F-175144246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750" y="541645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3954EEA-84E4-41C6-9CF1-4A63A72BD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112369"/>
            <a:ext cx="1236112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4F48B850-5F32-4256-A65C-5C16DC724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594" y="14164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419" sz="11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Acerca de Nosotros</a:t>
            </a:r>
            <a:endParaRPr kumimoji="0" lang="es-ES" altLang="es-419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419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5844" name="Imagen 22">
            <a:extLst>
              <a:ext uri="{FF2B5EF4-FFF2-40B4-BE49-F238E27FC236}">
                <a16:creationId xmlns:a16="http://schemas.microsoft.com/office/drawing/2014/main" id="{D67A543C-EEDE-4202-B475-ACBDF7EA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91" y="1687537"/>
            <a:ext cx="7150309" cy="471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9CDEF4E7-B06D-4879-84D1-D75E3210B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831" y="57832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8C7C96F-C348-4D3E-86E5-231DFDBD2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9" y="0"/>
            <a:ext cx="1274371" cy="12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92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DIAGRAMA </a:t>
            </a:r>
            <a:r>
              <a:rPr lang="en-US" sz="3600" dirty="0">
                <a:solidFill>
                  <a:schemeClr val="bg1"/>
                </a:solidFill>
              </a:rPr>
              <a:t>FISICO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00" y="1473062"/>
            <a:ext cx="8553012" cy="513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E0D15FB-8527-4467-A15B-D089E9CDB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9" y="0"/>
            <a:ext cx="1417637" cy="141763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81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 idx="4294967295"/>
          </p:nvPr>
        </p:nvSpPr>
        <p:spPr>
          <a:xfrm>
            <a:off x="128979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en-US" sz="4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PLANTEAMIENTO DEL        PROBLEMA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just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4.1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Formulación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Problema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diseñar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sistema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optimice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procesos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registro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entrada y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salida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vehículos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parqueadero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dentro del Municipio de 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Soacha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 que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genere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el Boucher del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servicio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prestado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mediante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aplicación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web?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4.2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Descripción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problema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estacionamientos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públicos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del Municipio de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Soacha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no 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cuenta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con un software de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parqueaderos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garantice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seguridad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el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registro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 la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facturación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servicio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la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vez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genere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históricos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salidas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tarifas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acuerdo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un hora pre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establecido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la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asignación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espacios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y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algunos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ocasiones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no se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realiza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registro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evidencia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estudio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estadístico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aplicado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fase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levantamiento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2AE121C-6A48-4B8E-BC91-A80ADCF13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9" y="0"/>
            <a:ext cx="1474593" cy="1308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 idx="4294967295"/>
          </p:nvPr>
        </p:nvSpPr>
        <p:spPr>
          <a:xfrm>
            <a:off x="-1" y="274638"/>
            <a:ext cx="872196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4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ALCANCE DEL PROYECTO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4" name="Shape 74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Beneficiarios.</a:t>
            </a:r>
            <a:endParaRPr sz="20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Software estará diseñado con el propósito de brindar seguridad y organizar los medios de transporte de los clientes del parqueadero de Soacha, también se podrá implementar a usuarios que administran un parqueadero y quieran sistematizar sus actuales procesos	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				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Impacto Económico.</a:t>
            </a:r>
            <a:endParaRPr sz="20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Nuestro software tendrá el manejo de la información, espacios y seguridad del vehículo, por lo cual los parqueaderos podrán mejorar su servicio.		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571E02-2201-4069-91CB-6B90977AA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5" y="0"/>
            <a:ext cx="1125417" cy="14176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4294967295"/>
          </p:nvPr>
        </p:nvSpPr>
        <p:spPr>
          <a:xfrm>
            <a:off x="0" y="1396707"/>
            <a:ext cx="8229600" cy="4525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❖"/>
            </a:pP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Impacto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 social.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Parqueaderos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que no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cuentan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con un software con el que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puedan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garantizar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a los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usuarios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espacio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disponible para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vehículo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y la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seguridad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podrán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implementar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Parking Lot I.S.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						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 rtl="0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❖"/>
            </a:pP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Impacto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 Ambiental.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Asigna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espacios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para los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vehículos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cuales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impedirán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paso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otros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la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factura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podrá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enviar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por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correo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electrónico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lo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cual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minimiza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papel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.					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 rtl="0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❖"/>
            </a:pP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Impacto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tecnológico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Implementa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solución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informática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automatizando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procesos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parqueo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organizando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espacio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general.</a:t>
            </a:r>
            <a:endParaRPr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JUSTIFICACION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1800" dirty="0"/>
              <a:t>La </a:t>
            </a:r>
            <a:r>
              <a:rPr lang="en-US" sz="1800" dirty="0" err="1"/>
              <a:t>realización</a:t>
            </a:r>
            <a:r>
              <a:rPr lang="en-US" sz="1800" dirty="0"/>
              <a:t> de </a:t>
            </a:r>
            <a:r>
              <a:rPr lang="en-US" sz="1800" dirty="0" err="1"/>
              <a:t>este</a:t>
            </a:r>
            <a:r>
              <a:rPr lang="en-US" sz="1800" dirty="0"/>
              <a:t> </a:t>
            </a:r>
            <a:r>
              <a:rPr lang="en-US" sz="1800" dirty="0" err="1"/>
              <a:t>proyecto</a:t>
            </a:r>
            <a:r>
              <a:rPr lang="en-US" sz="1800" dirty="0"/>
              <a:t> </a:t>
            </a:r>
            <a:r>
              <a:rPr lang="en-US" sz="1800" dirty="0" err="1"/>
              <a:t>nos</a:t>
            </a:r>
            <a:r>
              <a:rPr lang="en-US" sz="1800" dirty="0"/>
              <a:t> </a:t>
            </a:r>
            <a:r>
              <a:rPr lang="en-US" sz="1800" dirty="0" err="1"/>
              <a:t>permitirá</a:t>
            </a:r>
            <a:r>
              <a:rPr lang="en-US" sz="1800" dirty="0"/>
              <a:t> </a:t>
            </a:r>
            <a:r>
              <a:rPr lang="en-US" sz="1800" dirty="0" err="1"/>
              <a:t>dar</a:t>
            </a:r>
            <a:r>
              <a:rPr lang="en-US" sz="1800" dirty="0"/>
              <a:t> </a:t>
            </a:r>
            <a:r>
              <a:rPr lang="en-US" sz="1800" dirty="0" err="1"/>
              <a:t>solución</a:t>
            </a:r>
            <a:r>
              <a:rPr lang="en-US" sz="1800" dirty="0"/>
              <a:t> a la </a:t>
            </a:r>
            <a:r>
              <a:rPr lang="en-US" sz="1800" dirty="0" err="1"/>
              <a:t>problemática</a:t>
            </a:r>
            <a:r>
              <a:rPr lang="en-US" sz="1800" dirty="0"/>
              <a:t> </a:t>
            </a:r>
            <a:r>
              <a:rPr lang="en-US" sz="1800" dirty="0" err="1"/>
              <a:t>anteriormente</a:t>
            </a:r>
            <a:r>
              <a:rPr lang="en-US" sz="1800" dirty="0"/>
              <a:t> </a:t>
            </a:r>
            <a:r>
              <a:rPr lang="en-US" sz="1800" dirty="0" err="1"/>
              <a:t>planteada</a:t>
            </a:r>
            <a:r>
              <a:rPr lang="en-US" sz="1800" dirty="0"/>
              <a:t>, </a:t>
            </a:r>
            <a:r>
              <a:rPr lang="en-US" sz="1800" dirty="0" err="1"/>
              <a:t>aplicando</a:t>
            </a:r>
            <a:r>
              <a:rPr lang="en-US" sz="1800" dirty="0"/>
              <a:t> un framework </a:t>
            </a:r>
            <a:r>
              <a:rPr lang="en-US" sz="1800" dirty="0" err="1"/>
              <a:t>propio</a:t>
            </a:r>
            <a:r>
              <a:rPr lang="en-US" sz="1800" dirty="0"/>
              <a:t> Microsoft para </a:t>
            </a:r>
            <a:r>
              <a:rPr lang="en-US" sz="1800" dirty="0" err="1"/>
              <a:t>crear</a:t>
            </a:r>
            <a:r>
              <a:rPr lang="en-US" sz="1800" dirty="0"/>
              <a:t> </a:t>
            </a:r>
            <a:r>
              <a:rPr lang="en-US" sz="1800" dirty="0" err="1"/>
              <a:t>soluciones</a:t>
            </a:r>
            <a:r>
              <a:rPr lang="en-US" sz="1800" dirty="0"/>
              <a:t> </a:t>
            </a:r>
            <a:r>
              <a:rPr lang="en-US" sz="1800" dirty="0" err="1"/>
              <a:t>mediante</a:t>
            </a:r>
            <a:r>
              <a:rPr lang="en-US" sz="1800" dirty="0"/>
              <a:t> </a:t>
            </a:r>
            <a:r>
              <a:rPr lang="en-US" sz="1800" dirty="0" err="1"/>
              <a:t>notaci</a:t>
            </a:r>
            <a:r>
              <a:rPr lang="en-US" sz="1800" dirty="0"/>
              <a:t>{on MVC y </a:t>
            </a:r>
            <a:r>
              <a:rPr lang="en-US" sz="1800" dirty="0" err="1"/>
              <a:t>lenguaje</a:t>
            </a:r>
            <a:r>
              <a:rPr lang="en-US" sz="1800" dirty="0"/>
              <a:t> C# y motor de BD SQL Server 2014, </a:t>
            </a:r>
            <a:r>
              <a:rPr lang="en-US" sz="1800" dirty="0" err="1"/>
              <a:t>amigable</a:t>
            </a:r>
            <a:r>
              <a:rPr lang="en-US" sz="1800" dirty="0"/>
              <a:t> al </a:t>
            </a:r>
            <a:r>
              <a:rPr lang="en-US" sz="1800" dirty="0" err="1"/>
              <a:t>usuario</a:t>
            </a:r>
            <a:r>
              <a:rPr lang="en-US" sz="1800" dirty="0"/>
              <a:t>, </a:t>
            </a:r>
            <a:r>
              <a:rPr lang="en-US" sz="1800" dirty="0" err="1"/>
              <a:t>permitiendo</a:t>
            </a:r>
            <a:r>
              <a:rPr lang="en-US" sz="1800" dirty="0"/>
              <a:t> </a:t>
            </a:r>
            <a:r>
              <a:rPr lang="en-US" sz="1800" dirty="0" err="1"/>
              <a:t>crear</a:t>
            </a:r>
            <a:r>
              <a:rPr lang="en-US" sz="1800" dirty="0"/>
              <a:t> </a:t>
            </a:r>
            <a:r>
              <a:rPr lang="en-US" sz="1800" dirty="0" err="1"/>
              <a:t>aplicaciones</a:t>
            </a:r>
            <a:r>
              <a:rPr lang="en-US" sz="1800" dirty="0"/>
              <a:t> </a:t>
            </a:r>
            <a:r>
              <a:rPr lang="en-US" sz="1800" dirty="0" err="1"/>
              <a:t>robustas</a:t>
            </a:r>
            <a:r>
              <a:rPr lang="en-US" sz="1800" dirty="0"/>
              <a:t> de </a:t>
            </a:r>
            <a:r>
              <a:rPr lang="en-US" sz="1800" dirty="0" err="1"/>
              <a:t>fácil</a:t>
            </a:r>
            <a:r>
              <a:rPr lang="en-US" sz="1800" dirty="0"/>
              <a:t> </a:t>
            </a:r>
            <a:r>
              <a:rPr lang="en-US" sz="1800" dirty="0" err="1"/>
              <a:t>acceso</a:t>
            </a:r>
            <a:r>
              <a:rPr lang="en-US" sz="1800" dirty="0"/>
              <a:t> y que </a:t>
            </a:r>
            <a:r>
              <a:rPr lang="en-US" sz="1800" dirty="0" err="1"/>
              <a:t>mejoran</a:t>
            </a:r>
            <a:r>
              <a:rPr lang="en-US" sz="1800" dirty="0"/>
              <a:t> la </a:t>
            </a:r>
            <a:r>
              <a:rPr lang="en-US" sz="1800" dirty="0" err="1"/>
              <a:t>administración</a:t>
            </a:r>
            <a:r>
              <a:rPr lang="en-US" sz="1800" dirty="0"/>
              <a:t> de los </a:t>
            </a:r>
            <a:r>
              <a:rPr lang="en-US" sz="1800" dirty="0" err="1"/>
              <a:t>parqueaderos</a:t>
            </a:r>
            <a:r>
              <a:rPr lang="en-US" sz="1800" dirty="0"/>
              <a:t> de </a:t>
            </a:r>
            <a:r>
              <a:rPr lang="en-US" sz="1800" dirty="0" err="1"/>
              <a:t>esta</a:t>
            </a:r>
            <a:r>
              <a:rPr lang="en-US" sz="1800" dirty="0"/>
              <a:t> zona. De </a:t>
            </a:r>
            <a:r>
              <a:rPr lang="en-US" sz="1800" dirty="0" err="1"/>
              <a:t>igual</a:t>
            </a:r>
            <a:r>
              <a:rPr lang="en-US" sz="1800" dirty="0"/>
              <a:t> </a:t>
            </a:r>
            <a:r>
              <a:rPr lang="en-US" sz="1800" dirty="0" err="1"/>
              <a:t>manera</a:t>
            </a:r>
            <a:r>
              <a:rPr lang="en-US" sz="1800" dirty="0"/>
              <a:t> se </a:t>
            </a:r>
            <a:r>
              <a:rPr lang="en-US" sz="1800" dirty="0" err="1"/>
              <a:t>optimizarán</a:t>
            </a:r>
            <a:r>
              <a:rPr lang="en-US" sz="1800" dirty="0"/>
              <a:t> los </a:t>
            </a:r>
            <a:r>
              <a:rPr lang="en-US" sz="1800" dirty="0" err="1"/>
              <a:t>flujos</a:t>
            </a:r>
            <a:r>
              <a:rPr lang="en-US" sz="1800" dirty="0"/>
              <a:t> de entrada y </a:t>
            </a:r>
            <a:r>
              <a:rPr lang="en-US" sz="1800" dirty="0" err="1"/>
              <a:t>salida</a:t>
            </a:r>
            <a:r>
              <a:rPr lang="en-US" sz="1800" dirty="0"/>
              <a:t> de los </a:t>
            </a:r>
            <a:r>
              <a:rPr lang="en-US" sz="1800" dirty="0" err="1"/>
              <a:t>vehículos</a:t>
            </a:r>
            <a:r>
              <a:rPr lang="en-US" sz="1800" dirty="0"/>
              <a:t> al </a:t>
            </a:r>
            <a:r>
              <a:rPr lang="en-US" sz="1800" dirty="0" err="1"/>
              <a:t>parqueadero</a:t>
            </a:r>
            <a:r>
              <a:rPr lang="en-US" sz="1800" dirty="0"/>
              <a:t> </a:t>
            </a:r>
            <a:r>
              <a:rPr lang="en-US" sz="1800" dirty="0" err="1"/>
              <a:t>mediante</a:t>
            </a:r>
            <a:r>
              <a:rPr lang="en-US" sz="1800" dirty="0"/>
              <a:t> un modulo de </a:t>
            </a:r>
            <a:r>
              <a:rPr lang="en-US" sz="1800" dirty="0" err="1"/>
              <a:t>validación</a:t>
            </a:r>
            <a:r>
              <a:rPr lang="en-US" sz="1800" dirty="0"/>
              <a:t> de </a:t>
            </a:r>
            <a:r>
              <a:rPr lang="en-US" sz="1800" dirty="0" err="1"/>
              <a:t>disponibiliadd</a:t>
            </a:r>
            <a:r>
              <a:rPr lang="en-US" sz="1800" dirty="0"/>
              <a:t> de </a:t>
            </a:r>
            <a:r>
              <a:rPr lang="en-US" sz="1800" dirty="0" err="1"/>
              <a:t>cupos</a:t>
            </a:r>
            <a:r>
              <a:rPr lang="en-US" sz="1800" dirty="0"/>
              <a:t>, se </a:t>
            </a:r>
            <a:r>
              <a:rPr lang="en-US" sz="1800" dirty="0" err="1"/>
              <a:t>creará</a:t>
            </a:r>
            <a:r>
              <a:rPr lang="en-US" sz="1800" dirty="0"/>
              <a:t> un </a:t>
            </a:r>
            <a:r>
              <a:rPr lang="en-US" sz="1800" dirty="0" err="1"/>
              <a:t>registro</a:t>
            </a:r>
            <a:r>
              <a:rPr lang="en-US" sz="1800" dirty="0"/>
              <a:t> para la </a:t>
            </a:r>
            <a:r>
              <a:rPr lang="en-US" sz="1800" dirty="0" err="1"/>
              <a:t>categorización</a:t>
            </a:r>
            <a:r>
              <a:rPr lang="en-US" sz="1800" dirty="0"/>
              <a:t> de los </a:t>
            </a:r>
            <a:r>
              <a:rPr lang="en-US" sz="1800" dirty="0" err="1"/>
              <a:t>vehiculos</a:t>
            </a:r>
            <a:r>
              <a:rPr lang="en-US" sz="1800" dirty="0"/>
              <a:t> (</a:t>
            </a:r>
            <a:r>
              <a:rPr lang="en-US" sz="1800" dirty="0" err="1"/>
              <a:t>carro</a:t>
            </a:r>
            <a:r>
              <a:rPr lang="en-US" sz="1800" dirty="0"/>
              <a:t>, moto y </a:t>
            </a:r>
            <a:r>
              <a:rPr lang="en-US" sz="1800" dirty="0" err="1"/>
              <a:t>ciclas</a:t>
            </a:r>
            <a:r>
              <a:rPr lang="en-US" sz="1800" dirty="0"/>
              <a:t>), </a:t>
            </a:r>
            <a:r>
              <a:rPr lang="en-US" sz="1800" dirty="0" err="1"/>
              <a:t>paerking</a:t>
            </a:r>
            <a:r>
              <a:rPr lang="en-US" sz="1800" dirty="0"/>
              <a:t> lot se </a:t>
            </a:r>
            <a:r>
              <a:rPr lang="en-US" sz="1800" dirty="0" err="1"/>
              <a:t>encargara</a:t>
            </a:r>
            <a:r>
              <a:rPr lang="en-US" sz="1800" dirty="0"/>
              <a:t> de </a:t>
            </a:r>
            <a:r>
              <a:rPr lang="en-US" sz="1800" dirty="0" err="1"/>
              <a:t>controlar</a:t>
            </a:r>
            <a:r>
              <a:rPr lang="en-US" sz="1800" dirty="0"/>
              <a:t>, </a:t>
            </a:r>
            <a:r>
              <a:rPr lang="en-US" sz="1800" dirty="0" err="1"/>
              <a:t>distribuir</a:t>
            </a:r>
            <a:r>
              <a:rPr lang="en-US" sz="1800" dirty="0"/>
              <a:t> por </a:t>
            </a:r>
            <a:r>
              <a:rPr lang="en-US" sz="1800" dirty="0" err="1"/>
              <a:t>bloques</a:t>
            </a:r>
            <a:r>
              <a:rPr lang="en-US" sz="1800" dirty="0"/>
              <a:t> de la </a:t>
            </a:r>
            <a:r>
              <a:rPr lang="en-US" sz="1800" dirty="0" err="1"/>
              <a:t>adecuada</a:t>
            </a:r>
            <a:r>
              <a:rPr lang="en-US" sz="1800" dirty="0"/>
              <a:t> </a:t>
            </a:r>
            <a:r>
              <a:rPr lang="en-US" sz="1800" dirty="0" err="1"/>
              <a:t>ubicación</a:t>
            </a:r>
            <a:r>
              <a:rPr lang="en-US" sz="1800" dirty="0"/>
              <a:t> de los </a:t>
            </a:r>
            <a:r>
              <a:rPr lang="en-US" sz="1800" dirty="0" err="1"/>
              <a:t>vehículos</a:t>
            </a:r>
            <a:r>
              <a:rPr lang="en-US" sz="1800" dirty="0"/>
              <a:t> dentro del </a:t>
            </a:r>
            <a:r>
              <a:rPr lang="en-US" sz="1800" dirty="0" err="1"/>
              <a:t>parqueadero</a:t>
            </a:r>
            <a:r>
              <a:rPr lang="en-US" sz="1800" dirty="0"/>
              <a:t>.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1800" dirty="0"/>
              <a:t>Se </a:t>
            </a:r>
            <a:r>
              <a:rPr lang="en-US" sz="1800" dirty="0" err="1"/>
              <a:t>llevará</a:t>
            </a:r>
            <a:r>
              <a:rPr lang="en-US" sz="1800" dirty="0"/>
              <a:t> un control de </a:t>
            </a:r>
            <a:r>
              <a:rPr lang="en-US" sz="1800" dirty="0" err="1"/>
              <a:t>registros</a:t>
            </a:r>
            <a:r>
              <a:rPr lang="en-US" sz="1800" dirty="0"/>
              <a:t> de </a:t>
            </a:r>
            <a:r>
              <a:rPr lang="en-US" sz="1800" dirty="0" err="1"/>
              <a:t>ingresos</a:t>
            </a:r>
            <a:r>
              <a:rPr lang="en-US" sz="1800" dirty="0"/>
              <a:t> del </a:t>
            </a:r>
            <a:r>
              <a:rPr lang="en-US" sz="1800" dirty="0" err="1"/>
              <a:t>vehiculo</a:t>
            </a:r>
            <a:r>
              <a:rPr lang="en-US" sz="1800" dirty="0"/>
              <a:t> </a:t>
            </a:r>
            <a:r>
              <a:rPr lang="en-US" sz="1800" dirty="0" err="1"/>
              <a:t>mediante</a:t>
            </a:r>
            <a:r>
              <a:rPr lang="en-US" sz="1800" dirty="0"/>
              <a:t> la </a:t>
            </a:r>
            <a:r>
              <a:rPr lang="en-US" sz="1800" dirty="0" err="1"/>
              <a:t>validación</a:t>
            </a:r>
            <a:r>
              <a:rPr lang="en-US" sz="1800" dirty="0"/>
              <a:t> del </a:t>
            </a:r>
            <a:r>
              <a:rPr lang="en-US" sz="1800" dirty="0" err="1"/>
              <a:t>número</a:t>
            </a:r>
            <a:r>
              <a:rPr lang="en-US" sz="1800" dirty="0"/>
              <a:t> de </a:t>
            </a:r>
            <a:r>
              <a:rPr lang="en-US" sz="1800" dirty="0" err="1"/>
              <a:t>placa</a:t>
            </a:r>
            <a:r>
              <a:rPr lang="en-US" sz="1800" dirty="0"/>
              <a:t> o el </a:t>
            </a:r>
            <a:r>
              <a:rPr lang="en-US" sz="1800" dirty="0" err="1"/>
              <a:t>documento</a:t>
            </a:r>
            <a:r>
              <a:rPr lang="en-US" sz="1800" dirty="0"/>
              <a:t> de </a:t>
            </a:r>
            <a:r>
              <a:rPr lang="en-US" sz="1800" dirty="0" err="1"/>
              <a:t>identitad</a:t>
            </a:r>
            <a:r>
              <a:rPr lang="en-US" sz="1800" dirty="0"/>
              <a:t> del </a:t>
            </a:r>
            <a:r>
              <a:rPr lang="en-US" sz="1800" dirty="0" err="1"/>
              <a:t>cliente</a:t>
            </a:r>
            <a:r>
              <a:rPr lang="en-US" sz="1800" dirty="0"/>
              <a:t>, con el fin de </a:t>
            </a:r>
            <a:r>
              <a:rPr lang="en-US" sz="1800" dirty="0" err="1"/>
              <a:t>verificar</a:t>
            </a:r>
            <a:r>
              <a:rPr lang="en-US" sz="1800" dirty="0"/>
              <a:t> el </a:t>
            </a:r>
            <a:r>
              <a:rPr lang="en-US" sz="1800" dirty="0" err="1"/>
              <a:t>tipo</a:t>
            </a:r>
            <a:r>
              <a:rPr lang="en-US" sz="1800" dirty="0"/>
              <a:t> de </a:t>
            </a:r>
            <a:r>
              <a:rPr lang="en-US" sz="1800" dirty="0" err="1"/>
              <a:t>cliente</a:t>
            </a:r>
            <a:r>
              <a:rPr lang="en-US" sz="1800" dirty="0"/>
              <a:t>; se </a:t>
            </a:r>
            <a:r>
              <a:rPr lang="en-US" sz="1800" dirty="0" err="1"/>
              <a:t>activara</a:t>
            </a:r>
            <a:r>
              <a:rPr lang="en-US" sz="1800" dirty="0"/>
              <a:t> un </a:t>
            </a:r>
            <a:r>
              <a:rPr lang="en-US" sz="1800" dirty="0" err="1"/>
              <a:t>cronometro</a:t>
            </a:r>
            <a:r>
              <a:rPr lang="en-US" sz="1800" dirty="0"/>
              <a:t>, el </a:t>
            </a:r>
            <a:r>
              <a:rPr lang="en-US" sz="1800" dirty="0" err="1"/>
              <a:t>cual</a:t>
            </a:r>
            <a:r>
              <a:rPr lang="en-US" sz="1800" dirty="0"/>
              <a:t> </a:t>
            </a:r>
            <a:r>
              <a:rPr lang="en-US" sz="1800" dirty="0" err="1"/>
              <a:t>contabilizara</a:t>
            </a:r>
            <a:r>
              <a:rPr lang="en-US" sz="1800" dirty="0"/>
              <a:t> el </a:t>
            </a:r>
            <a:r>
              <a:rPr lang="en-US" sz="1800" dirty="0" err="1"/>
              <a:t>cobro</a:t>
            </a:r>
            <a:r>
              <a:rPr lang="en-US" sz="1800" dirty="0"/>
              <a:t> de </a:t>
            </a:r>
            <a:r>
              <a:rPr lang="en-US" sz="1800" dirty="0" err="1"/>
              <a:t>minutos</a:t>
            </a:r>
            <a:r>
              <a:rPr lang="en-US" sz="1800" dirty="0"/>
              <a:t> y o </a:t>
            </a:r>
            <a:r>
              <a:rPr lang="en-US" sz="1800" dirty="0" err="1"/>
              <a:t>segundos</a:t>
            </a:r>
            <a:r>
              <a:rPr lang="en-US" sz="1800" dirty="0"/>
              <a:t>, </a:t>
            </a:r>
            <a:r>
              <a:rPr lang="en-US" sz="1800" dirty="0" err="1"/>
              <a:t>dependiendo</a:t>
            </a:r>
            <a:r>
              <a:rPr lang="en-US" sz="1800" dirty="0"/>
              <a:t> de la hora </a:t>
            </a:r>
            <a:r>
              <a:rPr lang="en-US" sz="1800" dirty="0" err="1"/>
              <a:t>según</a:t>
            </a:r>
            <a:r>
              <a:rPr lang="en-US" sz="1800" dirty="0"/>
              <a:t> el valor </a:t>
            </a:r>
            <a:r>
              <a:rPr lang="en-US" sz="1800" dirty="0" err="1"/>
              <a:t>establecido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el </a:t>
            </a:r>
            <a:r>
              <a:rPr lang="en-US" sz="1800" dirty="0" err="1"/>
              <a:t>sistema</a:t>
            </a:r>
            <a:r>
              <a:rPr lang="en-US" sz="1800" dirty="0"/>
              <a:t>.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endParaRPr sz="1400" dirty="0"/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3659D0-63A3-4E8B-B38E-C0B7A1E73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9" y="0"/>
            <a:ext cx="1474593" cy="14745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a2" id="{30D8B260-C461-41E7-ACEF-B48D8670E58B}" vid="{766C34C6-7D64-427B-8A87-080174385EC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Tema2</Template>
  <TotalTime>115</TotalTime>
  <Words>817</Words>
  <Application>Microsoft Office PowerPoint</Application>
  <PresentationFormat>Presentación en pantalla (4:3)</PresentationFormat>
  <Paragraphs>112</Paragraphs>
  <Slides>52</Slides>
  <Notes>51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8" baseType="lpstr">
      <vt:lpstr>Arial</vt:lpstr>
      <vt:lpstr>Calibri</vt:lpstr>
      <vt:lpstr>Noto Sans Symbols</vt:lpstr>
      <vt:lpstr>Times New Roman</vt:lpstr>
      <vt:lpstr>Tema2</vt:lpstr>
      <vt:lpstr>Document</vt:lpstr>
      <vt:lpstr>Presentación de PowerPoint</vt:lpstr>
      <vt:lpstr>      PARKING LOT I.S</vt:lpstr>
      <vt:lpstr>PARKING LOT I.S </vt:lpstr>
      <vt:lpstr>Objetivo General </vt:lpstr>
      <vt:lpstr>      OBJETIVOS ESPECIFICOS</vt:lpstr>
      <vt:lpstr>          PLANTEAMIENTO DEL        PROBLEMA</vt:lpstr>
      <vt:lpstr>       ALCANCE DEL PROYECTO</vt:lpstr>
      <vt:lpstr>Presentación de PowerPoint</vt:lpstr>
      <vt:lpstr>JUSTIFICACION</vt:lpstr>
      <vt:lpstr>      TECNICAS DE LEVANTAMIENTO DE INFORMACIÓN</vt:lpstr>
      <vt:lpstr>OBSERVACION</vt:lpstr>
      <vt:lpstr>       MAPA DE PROCESOS</vt:lpstr>
      <vt:lpstr> INVENTARIO DE IMPLEMENTACION</vt:lpstr>
      <vt:lpstr>       HARDWARE Y SOFWARE</vt:lpstr>
      <vt:lpstr>       HARDWARE Y SOFWARE</vt:lpstr>
      <vt:lpstr>      REQUERIMIENTOS      FUNCIONALES</vt:lpstr>
      <vt:lpstr>        DIAGRAMA DE CASOS DE USO EXTENDIDO</vt:lpstr>
      <vt:lpstr>     REQUERIMIENTOS FUNCIONALES</vt:lpstr>
      <vt:lpstr>       DIAGRAMA DE CASOS DE USO EXTENDIDO</vt:lpstr>
      <vt:lpstr>      REQUERIMIENTOS FUNCIONALES</vt:lpstr>
      <vt:lpstr>         DIAGRAMA DE CASOS DE USO EXTENDIDO</vt:lpstr>
      <vt:lpstr>      REQUERIMIENTOS FUNCIONALES</vt:lpstr>
      <vt:lpstr>           DIAGRAMA DE CASOS DE USO EXTENDIDO</vt:lpstr>
      <vt:lpstr>      REQUERIMIENTOS FUNCIONALES</vt:lpstr>
      <vt:lpstr>     REQUERIMIENTOS FUNCIONALES</vt:lpstr>
      <vt:lpstr>     REQUERIMIENTOS FUNCIONALES</vt:lpstr>
      <vt:lpstr>         DIAGRAMA DE CASOS DE USO EXTENDIDO</vt:lpstr>
      <vt:lpstr>      REQUERIMIENTOS FUNCIONALES</vt:lpstr>
      <vt:lpstr>            DIAGRAMA DE CASOS DE USO EXTENDIDO</vt:lpstr>
      <vt:lpstr>REQUERIMIENTOS  NO FUNCIONALES</vt:lpstr>
      <vt:lpstr>REQUERIMIENTOS  NO FUNCIONALES</vt:lpstr>
      <vt:lpstr>REQUERIMIENTOS  NO FUNCIONALES</vt:lpstr>
      <vt:lpstr>REQUERIMIENTOS  NO FUNCIONALES</vt:lpstr>
      <vt:lpstr>         DIAGRAMA DE CASOS DE USO</vt:lpstr>
      <vt:lpstr>       MODELO DE ENTIDAD RELACION</vt:lpstr>
      <vt:lpstr>DICCIONARIO DE DATOS</vt:lpstr>
      <vt:lpstr>DICCIONARIO DE DATOS</vt:lpstr>
      <vt:lpstr>DICCIONARIO DE DATOS</vt:lpstr>
      <vt:lpstr>DICCIONARIO DE DATOS</vt:lpstr>
      <vt:lpstr>                   CRONOGRAMA, PRESUPUESTO Y PERSONAL   </vt:lpstr>
      <vt:lpstr>DIAGRAMA DE CLASES</vt:lpstr>
      <vt:lpstr>MOCKUPS</vt:lpstr>
      <vt:lpstr>MOCKUPS</vt:lpstr>
      <vt:lpstr>MOCKUPS</vt:lpstr>
      <vt:lpstr>MOCKUPS</vt:lpstr>
      <vt:lpstr>MOCKUPS</vt:lpstr>
      <vt:lpstr>MOCKUPS</vt:lpstr>
      <vt:lpstr>MOCKUPS</vt:lpstr>
      <vt:lpstr>MOCKUPS</vt:lpstr>
      <vt:lpstr>MOCKUPS</vt:lpstr>
      <vt:lpstr>DIAGRAMA FISICO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CEET 2018</dc:creator>
  <cp:lastModifiedBy>SOPORTE</cp:lastModifiedBy>
  <cp:revision>15</cp:revision>
  <dcterms:modified xsi:type="dcterms:W3CDTF">2018-08-23T00:51:48Z</dcterms:modified>
</cp:coreProperties>
</file>